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56" r:id="rId2"/>
    <p:sldId id="275" r:id="rId3"/>
    <p:sldId id="276" r:id="rId4"/>
    <p:sldId id="257" r:id="rId5"/>
    <p:sldId id="269" r:id="rId6"/>
    <p:sldId id="258" r:id="rId7"/>
    <p:sldId id="259" r:id="rId8"/>
    <p:sldId id="271" r:id="rId9"/>
    <p:sldId id="270" r:id="rId10"/>
    <p:sldId id="261" r:id="rId11"/>
    <p:sldId id="260" r:id="rId12"/>
    <p:sldId id="278" r:id="rId13"/>
    <p:sldId id="262" r:id="rId14"/>
    <p:sldId id="263" r:id="rId15"/>
    <p:sldId id="264" r:id="rId16"/>
    <p:sldId id="266" r:id="rId17"/>
    <p:sldId id="267" r:id="rId18"/>
    <p:sldId id="272" r:id="rId19"/>
    <p:sldId id="277" r:id="rId20"/>
    <p:sldId id="273" r:id="rId21"/>
    <p:sldId id="274" r:id="rId22"/>
    <p:sldId id="268" r:id="rId2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F03C6-C479-44AF-BE90-CA763B1F123F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C245C-ACDB-4D8A-AA11-6CDEF5F7F9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047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2191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C245C-ACDB-4D8A-AA11-6CDEF5F7F9DB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796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D62215-46C2-4D54-B692-F54CCE60C14D}" type="datetimeFigureOut">
              <a:rPr lang="es-CO" smtClean="0"/>
              <a:t>28/08/2017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0E267D-7495-43EB-B007-41DE8131285C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6000" dirty="0" smtClean="0"/>
              <a:t>Diseño de Experimentos en Trabajo de Grado</a:t>
            </a:r>
            <a:endParaRPr lang="es-CO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ES" sz="2400" dirty="0" smtClean="0"/>
              <a:t>Comité de trabajos de grado</a:t>
            </a:r>
          </a:p>
          <a:p>
            <a:r>
              <a:rPr lang="es-ES" sz="2400" dirty="0" smtClean="0"/>
              <a:t>Ingeniería Química</a:t>
            </a:r>
          </a:p>
          <a:p>
            <a:r>
              <a:rPr lang="es-ES" sz="2400" dirty="0" smtClean="0"/>
              <a:t>Universidad de América</a:t>
            </a:r>
          </a:p>
          <a:p>
            <a:r>
              <a:rPr lang="es-ES" sz="2400" dirty="0" smtClean="0"/>
              <a:t>2017</a:t>
            </a:r>
            <a:endParaRPr lang="es-CO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5913437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14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Metodología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s-CO" sz="4000" b="1" dirty="0" smtClean="0"/>
              <a:t>Establecer hip</a:t>
            </a:r>
            <a:r>
              <a:rPr lang="es-CO" sz="4000" b="1" dirty="0"/>
              <a:t>ó</a:t>
            </a:r>
            <a:r>
              <a:rPr lang="es-CO" sz="4000" b="1" dirty="0" smtClean="0"/>
              <a:t>tesis de acuerdo a los objetivos.</a:t>
            </a:r>
          </a:p>
          <a:p>
            <a:pPr marL="742950" indent="-742950">
              <a:buFont typeface="+mj-lt"/>
              <a:buAutoNum type="arabicPeriod"/>
            </a:pPr>
            <a:endParaRPr lang="es-CO" sz="4000" b="1" dirty="0"/>
          </a:p>
          <a:p>
            <a:pPr marL="742950" indent="-742950">
              <a:buFont typeface="+mj-lt"/>
              <a:buAutoNum type="arabicPeriod"/>
            </a:pPr>
            <a:r>
              <a:rPr lang="es-CO" sz="4000" b="1" dirty="0" smtClean="0"/>
              <a:t>Decidir variables </a:t>
            </a:r>
            <a:r>
              <a:rPr lang="es-CO" sz="4000" b="1" dirty="0"/>
              <a:t>independientes y </a:t>
            </a:r>
            <a:r>
              <a:rPr lang="es-CO" sz="4000" b="1" dirty="0" smtClean="0"/>
              <a:t>dependientes</a:t>
            </a:r>
          </a:p>
        </p:txBody>
      </p:sp>
    </p:spTree>
    <p:extLst>
      <p:ext uri="{BB962C8B-B14F-4D97-AF65-F5344CB8AC3E}">
        <p14:creationId xmlns:p14="http://schemas.microsoft.com/office/powerpoint/2010/main" val="15815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Metodología 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b="1" dirty="0" smtClean="0"/>
              <a:t>¿Por qué es esa la variable de interés?</a:t>
            </a:r>
            <a:endParaRPr lang="es-CO" sz="4000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3600" i="1" dirty="0" smtClean="0"/>
              <a:t>Argumentar de forma impersonal (Diagramas, ecuaciones, tablas, </a:t>
            </a:r>
            <a:r>
              <a:rPr lang="es-ES" sz="3600" i="1" dirty="0" err="1" smtClean="0"/>
              <a:t>etc</a:t>
            </a:r>
            <a:r>
              <a:rPr lang="es-ES" sz="3600" i="1" dirty="0" smtClean="0"/>
              <a:t>)- Escribir </a:t>
            </a:r>
          </a:p>
        </p:txBody>
      </p:sp>
    </p:spTree>
    <p:extLst>
      <p:ext uri="{BB962C8B-B14F-4D97-AF65-F5344CB8AC3E}">
        <p14:creationId xmlns:p14="http://schemas.microsoft.com/office/powerpoint/2010/main" val="198556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Metodología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420808"/>
            <a:ext cx="8183880" cy="4752528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s-CO" sz="4000" b="1" dirty="0" smtClean="0"/>
              <a:t>Elegir </a:t>
            </a:r>
            <a:r>
              <a:rPr lang="es-CO" sz="4000" b="1" dirty="0"/>
              <a:t>los niveles de la(s) variable(s) independiente(s) </a:t>
            </a:r>
            <a:r>
              <a:rPr lang="es-CO" sz="4000" b="1" dirty="0" smtClean="0"/>
              <a:t>y. Elegir diseño experimental y sus tratamientos.</a:t>
            </a:r>
          </a:p>
          <a:p>
            <a:pPr marL="0" indent="0">
              <a:buNone/>
            </a:pPr>
            <a:endParaRPr lang="es-CO" sz="4000" b="1" dirty="0" smtClean="0"/>
          </a:p>
          <a:p>
            <a:pPr lvl="2"/>
            <a:r>
              <a:rPr lang="es-ES" sz="3400" b="1" dirty="0" smtClean="0"/>
              <a:t>Pre-experimentación</a:t>
            </a:r>
          </a:p>
          <a:p>
            <a:pPr lvl="2"/>
            <a:r>
              <a:rPr lang="es-ES" sz="3400" b="1" dirty="0" smtClean="0"/>
              <a:t>Referencias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18281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Escenario 2: Trabajo Práctico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 fontScale="62500" lnSpcReduction="20000"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es-CO" sz="4000" b="1" dirty="0"/>
              <a:t>Implementar los instrumentos y </a:t>
            </a:r>
            <a:r>
              <a:rPr lang="es-CO" sz="4000" b="1" dirty="0" smtClean="0"/>
              <a:t>métodos </a:t>
            </a:r>
            <a:r>
              <a:rPr lang="es-CO" sz="4000" b="1" dirty="0"/>
              <a:t>de </a:t>
            </a:r>
            <a:r>
              <a:rPr lang="es-CO" sz="4000" b="1" dirty="0" smtClean="0"/>
              <a:t>medici</a:t>
            </a:r>
            <a:r>
              <a:rPr lang="es-CO" sz="4000" b="1" dirty="0"/>
              <a:t>ó</a:t>
            </a:r>
            <a:r>
              <a:rPr lang="es-CO" sz="4000" b="1" dirty="0" smtClean="0"/>
              <a:t>n </a:t>
            </a:r>
            <a:r>
              <a:rPr lang="es-CO" sz="4000" b="1" dirty="0"/>
              <a:t>de </a:t>
            </a:r>
            <a:r>
              <a:rPr lang="es-CO" sz="4000" b="1" dirty="0" smtClean="0"/>
              <a:t>la(s) variable(s</a:t>
            </a:r>
            <a:r>
              <a:rPr lang="es-CO" sz="4000" b="1" dirty="0"/>
              <a:t>) </a:t>
            </a:r>
            <a:r>
              <a:rPr lang="es-CO" sz="4000" b="1" dirty="0" smtClean="0"/>
              <a:t>dependiente(s)</a:t>
            </a:r>
          </a:p>
          <a:p>
            <a:pPr marL="742950" indent="-742950">
              <a:buFont typeface="+mj-lt"/>
              <a:buAutoNum type="arabicPeriod" startAt="4"/>
            </a:pPr>
            <a:endParaRPr lang="es-CO" sz="4000" b="1" dirty="0"/>
          </a:p>
          <a:p>
            <a:pPr marL="742950" indent="-742950">
              <a:buFont typeface="+mj-lt"/>
              <a:buAutoNum type="arabicPeriod" startAt="4"/>
            </a:pPr>
            <a:r>
              <a:rPr lang="es-CO" sz="4000" b="1" dirty="0" smtClean="0"/>
              <a:t>Planear </a:t>
            </a:r>
            <a:r>
              <a:rPr lang="es-CO" sz="4000" b="1" dirty="0"/>
              <a:t>la </a:t>
            </a:r>
            <a:r>
              <a:rPr lang="es-CO" sz="4000" b="1" dirty="0" smtClean="0"/>
              <a:t>ejecuci</a:t>
            </a:r>
            <a:r>
              <a:rPr lang="es-CO" sz="4000" b="1" dirty="0"/>
              <a:t>ó</a:t>
            </a:r>
            <a:r>
              <a:rPr lang="es-CO" sz="4000" b="1" dirty="0" smtClean="0"/>
              <a:t>n </a:t>
            </a:r>
            <a:endParaRPr lang="es-CO" sz="4000" b="1" dirty="0"/>
          </a:p>
          <a:p>
            <a:pPr marL="742950" indent="-742950">
              <a:buFont typeface="+mj-lt"/>
              <a:buAutoNum type="arabicPeriod" startAt="4"/>
            </a:pPr>
            <a:endParaRPr lang="es-CO" sz="4000" b="1" dirty="0"/>
          </a:p>
          <a:p>
            <a:pPr marL="742950" indent="-742950">
              <a:buFont typeface="+mj-lt"/>
              <a:buAutoNum type="arabicPeriod" startAt="4"/>
            </a:pPr>
            <a:r>
              <a:rPr lang="es-CO" sz="4000" b="1" dirty="0" smtClean="0"/>
              <a:t>Realizar </a:t>
            </a:r>
            <a:r>
              <a:rPr lang="es-CO" sz="4000" b="1" dirty="0"/>
              <a:t>los experimentos</a:t>
            </a:r>
          </a:p>
          <a:p>
            <a:pPr marL="742950" indent="-742950">
              <a:buFont typeface="+mj-lt"/>
              <a:buAutoNum type="arabicPeriod" startAt="4"/>
            </a:pPr>
            <a:endParaRPr lang="es-CO" sz="4000" b="1" dirty="0" smtClean="0"/>
          </a:p>
          <a:p>
            <a:pPr marL="742950" indent="-742950">
              <a:buFont typeface="+mj-lt"/>
              <a:buAutoNum type="arabicPeriod" startAt="4"/>
            </a:pPr>
            <a:r>
              <a:rPr lang="es-CO" sz="4000" b="1" dirty="0" smtClean="0"/>
              <a:t>Analizar </a:t>
            </a:r>
            <a:r>
              <a:rPr lang="es-CO" sz="4000" b="1" dirty="0"/>
              <a:t>los </a:t>
            </a:r>
            <a:r>
              <a:rPr lang="es-CO" sz="4000" b="1" dirty="0" smtClean="0"/>
              <a:t>resultados (</a:t>
            </a:r>
            <a:r>
              <a:rPr lang="es-CO" sz="4000" b="1" dirty="0" err="1" smtClean="0"/>
              <a:t>Anova</a:t>
            </a:r>
            <a:r>
              <a:rPr lang="es-CO" sz="4000" b="1" dirty="0" smtClean="0"/>
              <a:t>-RML-Mínimos cuadrados, etc.). </a:t>
            </a:r>
          </a:p>
          <a:p>
            <a:pPr marL="742950" indent="-742950">
              <a:buFont typeface="+mj-lt"/>
              <a:buAutoNum type="arabicPeriod" startAt="4"/>
            </a:pPr>
            <a:endParaRPr lang="es-CO" sz="4000" b="1" dirty="0"/>
          </a:p>
          <a:p>
            <a:pPr marL="742950" indent="-742950">
              <a:buFont typeface="+mj-lt"/>
              <a:buAutoNum type="arabicPeriod" startAt="4"/>
            </a:pPr>
            <a:r>
              <a:rPr lang="es-CO" sz="4000" b="1" dirty="0" smtClean="0"/>
              <a:t>De </a:t>
            </a:r>
            <a:r>
              <a:rPr lang="es-CO" sz="4000" b="1" dirty="0"/>
              <a:t>acuerdo con las pruebas </a:t>
            </a:r>
            <a:r>
              <a:rPr lang="es-CO" sz="4000" b="1" dirty="0" smtClean="0"/>
              <a:t>estad</a:t>
            </a:r>
            <a:r>
              <a:rPr lang="es-CO" sz="4000" b="1" dirty="0"/>
              <a:t>í</a:t>
            </a:r>
            <a:r>
              <a:rPr lang="es-CO" sz="4000" b="1" dirty="0" smtClean="0"/>
              <a:t>sticas </a:t>
            </a:r>
            <a:r>
              <a:rPr lang="es-CO" sz="4000" b="1" dirty="0"/>
              <a:t>decidir si se detiene </a:t>
            </a:r>
            <a:r>
              <a:rPr lang="es-CO" sz="4000" b="1" dirty="0" smtClean="0"/>
              <a:t>o se </a:t>
            </a:r>
            <a:r>
              <a:rPr lang="es-CO" sz="4000" b="1" dirty="0"/>
              <a:t>continua con otro </a:t>
            </a:r>
            <a:r>
              <a:rPr lang="es-CO" sz="4000" b="1" dirty="0" smtClean="0"/>
              <a:t>D.E.</a:t>
            </a:r>
            <a:endParaRPr lang="es-E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85752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No Olvidar: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r>
              <a:rPr lang="es-CO" sz="4000" b="1" dirty="0"/>
              <a:t>Ningún método de análisis estadístico</a:t>
            </a:r>
            <a:r>
              <a:rPr lang="es-CO" sz="4000" dirty="0"/>
              <a:t>, por sofisticado que sea, permite extraer </a:t>
            </a:r>
            <a:r>
              <a:rPr lang="es-CO" sz="4000" dirty="0" smtClean="0"/>
              <a:t>conclusiones correctas </a:t>
            </a:r>
            <a:r>
              <a:rPr lang="es-CO" sz="4000" dirty="0"/>
              <a:t>en un diseño de experimentos mal planificado. </a:t>
            </a:r>
            <a:endParaRPr lang="es-E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8336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No Olvidar: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r>
              <a:rPr lang="es-CO" sz="4000" dirty="0"/>
              <a:t>El análisis estadístico </a:t>
            </a:r>
            <a:r>
              <a:rPr lang="es-CO" sz="4000" b="1" dirty="0"/>
              <a:t>no</a:t>
            </a:r>
            <a:r>
              <a:rPr lang="es-CO" sz="4000" dirty="0"/>
              <a:t> es un segundo paso independiente de la tarea de planificación.</a:t>
            </a:r>
            <a:endParaRPr lang="es-E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3853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No Olvidar: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r>
              <a:rPr lang="es-CO" sz="4000" b="1" dirty="0"/>
              <a:t>No</a:t>
            </a:r>
            <a:r>
              <a:rPr lang="es-CO" sz="4000" dirty="0"/>
              <a:t> invertir </a:t>
            </a:r>
            <a:r>
              <a:rPr lang="es-CO" sz="4000" dirty="0" smtClean="0"/>
              <a:t>todo </a:t>
            </a:r>
            <a:r>
              <a:rPr lang="es-CO" sz="4000" dirty="0"/>
              <a:t>el presupuesto en un primer conjunto de </a:t>
            </a:r>
            <a:r>
              <a:rPr lang="es-CO" sz="4000" dirty="0" smtClean="0"/>
              <a:t>experimentos.</a:t>
            </a:r>
            <a:endParaRPr lang="es-E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284491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No Olvidar: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r>
              <a:rPr lang="es-CO" sz="4000" dirty="0"/>
              <a:t>Toda persona implicada en la ejecución del experimento y en la recolección de </a:t>
            </a:r>
            <a:r>
              <a:rPr lang="es-CO" sz="4000" dirty="0" smtClean="0"/>
              <a:t>los datos </a:t>
            </a:r>
            <a:r>
              <a:rPr lang="es-CO" sz="4000" b="1" dirty="0"/>
              <a:t>debe ser informada con precisión</a:t>
            </a:r>
            <a:r>
              <a:rPr lang="es-CO" sz="4000" dirty="0"/>
              <a:t> de la estrategia experimental diseñada</a:t>
            </a:r>
            <a:endParaRPr lang="es-E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6581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764704"/>
            <a:ext cx="8183880" cy="129614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>“Correlación no implica causalidad”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endParaRPr lang="es-CO" dirty="0" smtClean="0"/>
          </a:p>
          <a:p>
            <a:r>
              <a:rPr lang="es-CO" b="1" dirty="0" smtClean="0"/>
              <a:t>Inferir </a:t>
            </a:r>
            <a:r>
              <a:rPr lang="es-CO" b="1" dirty="0"/>
              <a:t>que existe una relación causal entre dos o más eventos por haberse observado </a:t>
            </a:r>
            <a:r>
              <a:rPr lang="es-CO" b="1" dirty="0" smtClean="0"/>
              <a:t>una correlación</a:t>
            </a:r>
            <a:r>
              <a:rPr lang="es-CO" b="1" dirty="0"/>
              <a:t> </a:t>
            </a:r>
            <a:r>
              <a:rPr lang="es-CO" b="1" dirty="0" smtClean="0"/>
              <a:t>estadística </a:t>
            </a:r>
            <a:r>
              <a:rPr lang="es-CO" b="1" dirty="0"/>
              <a:t>entre </a:t>
            </a:r>
            <a:r>
              <a:rPr lang="es-CO" b="1" dirty="0" smtClean="0"/>
              <a:t>ellos, puede conducir a una falacia</a:t>
            </a:r>
            <a:r>
              <a:rPr lang="es-CO" dirty="0" smtClean="0"/>
              <a:t>.</a:t>
            </a: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75057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64026" y="3112237"/>
            <a:ext cx="17872021" cy="8048731"/>
          </a:xfrm>
        </p:spPr>
        <p:txBody>
          <a:bodyPr>
            <a:normAutofit/>
          </a:bodyPr>
          <a:lstStyle/>
          <a:p>
            <a:endParaRPr lang="es-CO" dirty="0" smtClean="0"/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ES" dirty="0" smtClean="0"/>
          </a:p>
        </p:txBody>
      </p:sp>
      <p:pic>
        <p:nvPicPr>
          <p:cNvPr id="1026" name="Picture 2" descr="Resultado de imagen para correlación no implica caus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17" y="497104"/>
            <a:ext cx="792748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6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r>
              <a:rPr lang="es-ES" b="1" dirty="0" smtClean="0"/>
              <a:t>TALLER:</a:t>
            </a:r>
          </a:p>
          <a:p>
            <a:r>
              <a:rPr lang="es-CO" sz="2400" b="1" dirty="0" smtClean="0"/>
              <a:t>Analizar </a:t>
            </a:r>
            <a:r>
              <a:rPr lang="es-CO" sz="2400" b="1" dirty="0"/>
              <a:t>la influencia de la </a:t>
            </a:r>
            <a:r>
              <a:rPr lang="es-CO" sz="2400" b="1" dirty="0" smtClean="0"/>
              <a:t>enzima </a:t>
            </a:r>
            <a:r>
              <a:rPr lang="es-CO" sz="2400" dirty="0" smtClean="0"/>
              <a:t>(concentración inicial, temperatura inicial y tiempo de residencia) </a:t>
            </a:r>
            <a:r>
              <a:rPr lang="es-CO" sz="2400" b="1" dirty="0"/>
              <a:t>en el </a:t>
            </a:r>
            <a:r>
              <a:rPr lang="es-CO" sz="2400" b="1" dirty="0" smtClean="0"/>
              <a:t>rendimiento obtenido </a:t>
            </a:r>
            <a:r>
              <a:rPr lang="es-CO" sz="2400" b="1" dirty="0"/>
              <a:t>de aceite esencial de </a:t>
            </a:r>
            <a:r>
              <a:rPr lang="es-CO" sz="2400" b="1" dirty="0" smtClean="0"/>
              <a:t>cardamomo</a:t>
            </a:r>
            <a:r>
              <a:rPr lang="es-CO" sz="2400" dirty="0" smtClean="0"/>
              <a:t>.</a:t>
            </a:r>
          </a:p>
          <a:p>
            <a:endParaRPr lang="es-ES" sz="2400" dirty="0"/>
          </a:p>
          <a:p>
            <a:r>
              <a:rPr lang="es-ES" sz="2400" b="1" dirty="0" smtClean="0"/>
              <a:t>Elegir y Argumentar:</a:t>
            </a:r>
          </a:p>
          <a:p>
            <a:r>
              <a:rPr lang="es-ES" sz="2400" dirty="0" smtClean="0"/>
              <a:t>Hipótesis e Hipótesis nula</a:t>
            </a:r>
          </a:p>
          <a:p>
            <a:r>
              <a:rPr lang="es-ES" sz="2400" dirty="0" smtClean="0"/>
              <a:t>Variables independientes - dependientes </a:t>
            </a:r>
          </a:p>
          <a:p>
            <a:r>
              <a:rPr lang="es-ES" sz="2400" dirty="0" smtClean="0"/>
              <a:t>Niveles de las variables independientes</a:t>
            </a:r>
          </a:p>
          <a:p>
            <a:r>
              <a:rPr lang="es-ES" sz="2400" dirty="0" smtClean="0"/>
              <a:t>Tipo de diseño de experimentos</a:t>
            </a:r>
          </a:p>
          <a:p>
            <a:r>
              <a:rPr lang="es-ES" sz="2400" dirty="0" smtClean="0"/>
              <a:t>Número de tratamientos</a:t>
            </a:r>
          </a:p>
          <a:p>
            <a:r>
              <a:rPr lang="es-ES" sz="2400" dirty="0" smtClean="0"/>
              <a:t>Instrumentación y metodología experimental de las variables </a:t>
            </a:r>
          </a:p>
          <a:p>
            <a:endParaRPr lang="es-ES" sz="2400" dirty="0" smtClean="0"/>
          </a:p>
          <a:p>
            <a:endParaRPr lang="es-ES" sz="2400" dirty="0" smtClean="0"/>
          </a:p>
          <a:p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677384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129614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>“Correlación no implica causalidad”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 fontScale="77500" lnSpcReduction="20000"/>
          </a:bodyPr>
          <a:lstStyle/>
          <a:p>
            <a:endParaRPr lang="es-CO" dirty="0" smtClean="0"/>
          </a:p>
          <a:p>
            <a:r>
              <a:rPr lang="es-CO" dirty="0" smtClean="0"/>
              <a:t>Dados </a:t>
            </a:r>
            <a:r>
              <a:rPr lang="es-CO" dirty="0"/>
              <a:t>dos eventos, A y B, al descubrir una correlación estadística entre </a:t>
            </a:r>
            <a:r>
              <a:rPr lang="es-CO" dirty="0" smtClean="0"/>
              <a:t>ambos se puede concluir:</a:t>
            </a:r>
          </a:p>
          <a:p>
            <a:endParaRPr lang="es-CO" dirty="0" smtClean="0"/>
          </a:p>
          <a:p>
            <a:r>
              <a:rPr lang="es-CO" b="1" dirty="0"/>
              <a:t>Que </a:t>
            </a:r>
            <a:r>
              <a:rPr lang="es-CO" b="1" dirty="0" smtClean="0"/>
              <a:t>A </a:t>
            </a:r>
            <a:r>
              <a:rPr lang="es-CO" b="1" dirty="0"/>
              <a:t>sea la causa de </a:t>
            </a:r>
            <a:r>
              <a:rPr lang="es-CO" b="1" dirty="0" smtClean="0"/>
              <a:t>B.</a:t>
            </a:r>
          </a:p>
          <a:p>
            <a:r>
              <a:rPr lang="es-CO" b="1" dirty="0"/>
              <a:t>Que B sea la causa de A</a:t>
            </a:r>
            <a:r>
              <a:rPr lang="es-CO" b="1" dirty="0" smtClean="0"/>
              <a:t>.</a:t>
            </a:r>
            <a:endParaRPr lang="es-CO" b="1" dirty="0"/>
          </a:p>
          <a:p>
            <a:r>
              <a:rPr lang="es-CO" b="1" dirty="0" smtClean="0"/>
              <a:t>Que haya un tercer factor desconocido que sea realmente la causa de la relación entre A y B.</a:t>
            </a:r>
          </a:p>
          <a:p>
            <a:r>
              <a:rPr lang="es-CO" b="1" dirty="0" smtClean="0"/>
              <a:t>Que </a:t>
            </a:r>
            <a:r>
              <a:rPr lang="es-CO" b="1" dirty="0"/>
              <a:t>la relación sea tan compleja y numerosa que los hechos sean simples coincidencias.</a:t>
            </a:r>
          </a:p>
          <a:p>
            <a:r>
              <a:rPr lang="es-CO" b="1" dirty="0"/>
              <a:t>Que B sea la causa de A y al mismo tiempo A sea la de </a:t>
            </a:r>
            <a:r>
              <a:rPr lang="es-CO" b="1" dirty="0" smtClean="0"/>
              <a:t>B (simbiosis)</a:t>
            </a:r>
            <a:endParaRPr lang="es-CO" b="1" dirty="0"/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56430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129614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“Correlación no implica causalidad”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endParaRPr lang="es-CO" dirty="0" smtClean="0"/>
          </a:p>
          <a:p>
            <a:r>
              <a:rPr lang="es-CO" dirty="0" smtClean="0"/>
              <a:t>Ejemplo:</a:t>
            </a:r>
          </a:p>
          <a:p>
            <a:r>
              <a:rPr lang="es-CO" dirty="0" smtClean="0"/>
              <a:t>Existe una </a:t>
            </a:r>
            <a:r>
              <a:rPr lang="es-CO" dirty="0"/>
              <a:t>correlación negativa entre la ansiedad de un estudiante antes de </a:t>
            </a:r>
            <a:r>
              <a:rPr lang="es-CO" dirty="0" smtClean="0"/>
              <a:t>un parcial </a:t>
            </a:r>
            <a:r>
              <a:rPr lang="es-CO" dirty="0"/>
              <a:t>y </a:t>
            </a:r>
            <a:r>
              <a:rPr lang="es-CO" dirty="0" smtClean="0"/>
              <a:t>la nota </a:t>
            </a:r>
            <a:r>
              <a:rPr lang="es-CO" dirty="0"/>
              <a:t>del estudiante en </a:t>
            </a:r>
            <a:r>
              <a:rPr lang="es-CO" dirty="0" smtClean="0"/>
              <a:t>ese parcial.</a:t>
            </a:r>
            <a:endParaRPr lang="es-CO" dirty="0"/>
          </a:p>
          <a:p>
            <a:pPr marL="0" indent="0">
              <a:buNone/>
            </a:pP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08237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9498" y="3212976"/>
            <a:ext cx="8183880" cy="1051560"/>
          </a:xfrm>
        </p:spPr>
        <p:txBody>
          <a:bodyPr>
            <a:normAutofit/>
          </a:bodyPr>
          <a:lstStyle/>
          <a:p>
            <a:r>
              <a:rPr lang="es-ES" sz="4400" dirty="0"/>
              <a:t>¡</a:t>
            </a:r>
            <a:r>
              <a:rPr lang="es-ES" sz="4400" dirty="0" smtClean="0"/>
              <a:t>Gracias por su atención!</a:t>
            </a:r>
            <a:endParaRPr lang="es-CO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12558"/>
            <a:ext cx="59150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259632" y="4725144"/>
            <a:ext cx="7056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 smtClean="0"/>
              <a:t>http://trabajodegradouamerica.wikispaces.com</a:t>
            </a:r>
            <a:endParaRPr lang="es-CO" sz="2200" dirty="0"/>
          </a:p>
        </p:txBody>
      </p:sp>
    </p:spTree>
    <p:extLst>
      <p:ext uri="{BB962C8B-B14F-4D97-AF65-F5344CB8AC3E}">
        <p14:creationId xmlns:p14="http://schemas.microsoft.com/office/powerpoint/2010/main" val="27086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623" y="330606"/>
            <a:ext cx="7214754" cy="50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87624" y="5373216"/>
            <a:ext cx="6768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Charry</a:t>
            </a:r>
            <a:r>
              <a:rPr lang="es-ES" sz="1400" dirty="0" smtClean="0"/>
              <a:t>, Catalina. </a:t>
            </a:r>
            <a:r>
              <a:rPr lang="es-ES" sz="1400" dirty="0" err="1" smtClean="0"/>
              <a:t>Evaluacion</a:t>
            </a:r>
            <a:r>
              <a:rPr lang="es-ES" sz="1400" dirty="0" smtClean="0"/>
              <a:t> del uso de la Enzima </a:t>
            </a:r>
            <a:r>
              <a:rPr lang="es-ES" sz="1400" dirty="0" err="1" smtClean="0"/>
              <a:t>Pectinex</a:t>
            </a:r>
            <a:r>
              <a:rPr lang="es-ES" sz="1400" dirty="0" smtClean="0"/>
              <a:t> Ultra en el proceso de extracción de aceite esencial de cardamomo por el método de </a:t>
            </a:r>
            <a:r>
              <a:rPr lang="es-ES" sz="1400" dirty="0" err="1" smtClean="0"/>
              <a:t>hidrodestilación</a:t>
            </a:r>
            <a:r>
              <a:rPr lang="es-ES" sz="1400" dirty="0" smtClean="0"/>
              <a:t>. Universidad América, 2014.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306552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ESCENARIOS POSIBLES EN TRABAJO DE GRADO:</a:t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b="1" dirty="0" smtClean="0"/>
              <a:t>Trabajos teóricos: </a:t>
            </a:r>
            <a:r>
              <a:rPr lang="es-ES" dirty="0" smtClean="0"/>
              <a:t>No existe experimentación, los datos experimentales pertenecen a autores externos. Se depende de otros. Implícito</a:t>
            </a:r>
          </a:p>
          <a:p>
            <a:pPr marL="514350" indent="-514350">
              <a:buFont typeface="+mj-lt"/>
              <a:buAutoNum type="arabicPeriod"/>
            </a:pPr>
            <a:r>
              <a:rPr lang="es-ES" b="1" dirty="0" smtClean="0"/>
              <a:t>Trabajos prácticos: </a:t>
            </a:r>
            <a:r>
              <a:rPr lang="es-ES" dirty="0" smtClean="0"/>
              <a:t>Se debe realizar la experimentación y el análisis de datos correspondiente. Análisis de datos es independiente. Explícito</a:t>
            </a:r>
          </a:p>
          <a:p>
            <a:pPr marL="0" indent="0">
              <a:buNone/>
            </a:pPr>
            <a:r>
              <a:rPr lang="es-ES" sz="4000" b="1" u="sng" dirty="0" smtClean="0"/>
              <a:t>El D.E. cobija ambos casos.</a:t>
            </a:r>
          </a:p>
        </p:txBody>
      </p:sp>
    </p:spTree>
    <p:extLst>
      <p:ext uri="{BB962C8B-B14F-4D97-AF65-F5344CB8AC3E}">
        <p14:creationId xmlns:p14="http://schemas.microsoft.com/office/powerpoint/2010/main" val="28047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ESCENARIOS POSIBLES EN TRABAJO DE GRADO:</a:t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b="1" u="sng" dirty="0" smtClean="0"/>
              <a:t>El Diseño de Experimentos cobija ambos casos, sin embargo no todos los proyectos necesitan un D.E.</a:t>
            </a:r>
          </a:p>
        </p:txBody>
      </p:sp>
    </p:spTree>
    <p:extLst>
      <p:ext uri="{BB962C8B-B14F-4D97-AF65-F5344CB8AC3E}">
        <p14:creationId xmlns:p14="http://schemas.microsoft.com/office/powerpoint/2010/main" val="371956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Escenario 1: Trabajo Teórico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/>
          </a:bodyPr>
          <a:lstStyle/>
          <a:p>
            <a:r>
              <a:rPr lang="es-CO" dirty="0" smtClean="0"/>
              <a:t>Argumentar porqué no se hace experimentación (t,$). Argumentación impersonal.</a:t>
            </a:r>
          </a:p>
          <a:p>
            <a:endParaRPr lang="es-ES" b="1" u="sng" dirty="0" smtClean="0"/>
          </a:p>
          <a:p>
            <a:r>
              <a:rPr lang="es-ES" dirty="0" smtClean="0"/>
              <a:t>Mayor cantidad-calidad de autores, mayor la fiabilidad del modelo matemático- estadístico. </a:t>
            </a:r>
          </a:p>
          <a:p>
            <a:endParaRPr lang="es-ES" dirty="0"/>
          </a:p>
          <a:p>
            <a:r>
              <a:rPr lang="es-ES" dirty="0" smtClean="0"/>
              <a:t>¿ Y si no hay referentes de datos experimentales? </a:t>
            </a:r>
          </a:p>
        </p:txBody>
      </p:sp>
    </p:spTree>
    <p:extLst>
      <p:ext uri="{BB962C8B-B14F-4D97-AF65-F5344CB8AC3E}">
        <p14:creationId xmlns:p14="http://schemas.microsoft.com/office/powerpoint/2010/main" val="30517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Escenario 2: Trabajo Práctico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4000" b="1" dirty="0" smtClean="0"/>
              <a:t>El diseño de experimentos es una metodología de trabajo.</a:t>
            </a:r>
          </a:p>
          <a:p>
            <a:pPr marL="0" indent="0">
              <a:buNone/>
            </a:pPr>
            <a:endParaRPr lang="es-ES" sz="4000" b="1" dirty="0" smtClean="0"/>
          </a:p>
          <a:p>
            <a:pPr marL="0" indent="0">
              <a:buNone/>
            </a:pPr>
            <a:r>
              <a:rPr lang="es-ES" sz="4000" b="1" dirty="0" smtClean="0"/>
              <a:t>Se realiza </a:t>
            </a:r>
            <a:r>
              <a:rPr lang="es-ES" sz="5400" b="1" u="sng" dirty="0"/>
              <a:t>A</a:t>
            </a:r>
            <a:r>
              <a:rPr lang="es-ES" sz="5400" b="1" u="sng" dirty="0" smtClean="0"/>
              <a:t>NTES</a:t>
            </a:r>
            <a:r>
              <a:rPr lang="es-ES" sz="4000" b="1" dirty="0" smtClean="0"/>
              <a:t> de la experimentación.</a:t>
            </a:r>
            <a:endParaRPr lang="es-CO" sz="4000" b="1" dirty="0" smtClean="0"/>
          </a:p>
          <a:p>
            <a:pPr marL="0" indent="0">
              <a:buNone/>
            </a:pPr>
            <a:r>
              <a:rPr lang="es-ES" dirty="0" smtClean="0"/>
              <a:t> </a:t>
            </a:r>
          </a:p>
          <a:p>
            <a:pPr marL="0" indent="0">
              <a:buNone/>
            </a:pPr>
            <a:r>
              <a:rPr lang="es-E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875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Principio </a:t>
            </a:r>
            <a:r>
              <a:rPr lang="es-ES" dirty="0"/>
              <a:t>de </a:t>
            </a:r>
            <a:r>
              <a:rPr lang="es-ES" dirty="0" smtClean="0"/>
              <a:t>Causalidad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 fontScale="92500" lnSpcReduction="20000"/>
          </a:bodyPr>
          <a:lstStyle/>
          <a:p>
            <a:r>
              <a:rPr lang="es-ES" b="1" dirty="0" smtClean="0"/>
              <a:t>T</a:t>
            </a:r>
            <a:r>
              <a:rPr lang="es-CO" b="1" dirty="0" err="1" smtClean="0"/>
              <a:t>odo</a:t>
            </a:r>
            <a:r>
              <a:rPr lang="es-CO" b="1" dirty="0" smtClean="0"/>
              <a:t> </a:t>
            </a:r>
            <a:r>
              <a:rPr lang="es-CO" b="1" dirty="0"/>
              <a:t>efecto siempre tiene una causa. </a:t>
            </a:r>
            <a:endParaRPr lang="es-CO" b="1" dirty="0" smtClean="0"/>
          </a:p>
          <a:p>
            <a:r>
              <a:rPr lang="es-CO" b="1" dirty="0" smtClean="0"/>
              <a:t>En </a:t>
            </a:r>
            <a:r>
              <a:rPr lang="es-CO" b="1" dirty="0"/>
              <a:t>idénticas circunstancias, una causa siempre produce el mismo efecto.</a:t>
            </a: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r>
              <a:rPr lang="es-CO" dirty="0" smtClean="0"/>
              <a:t>Existen tres </a:t>
            </a:r>
            <a:r>
              <a:rPr lang="es-CO" dirty="0"/>
              <a:t>condiciones para que A sea la causa de un efecto </a:t>
            </a:r>
            <a:r>
              <a:rPr lang="es-CO" dirty="0" smtClean="0"/>
              <a:t>B:</a:t>
            </a:r>
          </a:p>
          <a:p>
            <a:r>
              <a:rPr lang="es-CO" dirty="0"/>
              <a:t>A debe suceder antes que </a:t>
            </a:r>
            <a:r>
              <a:rPr lang="es-CO" dirty="0" smtClean="0"/>
              <a:t>B</a:t>
            </a:r>
          </a:p>
          <a:p>
            <a:r>
              <a:rPr lang="es-CO" dirty="0" smtClean="0"/>
              <a:t>Siempre </a:t>
            </a:r>
            <a:r>
              <a:rPr lang="es-CO" dirty="0"/>
              <a:t>que suceda A tiene que suceder </a:t>
            </a:r>
            <a:r>
              <a:rPr lang="es-CO" dirty="0" smtClean="0"/>
              <a:t>B</a:t>
            </a:r>
          </a:p>
          <a:p>
            <a:r>
              <a:rPr lang="es-CO" dirty="0" smtClean="0"/>
              <a:t>A </a:t>
            </a:r>
            <a:r>
              <a:rPr lang="es-CO" dirty="0"/>
              <a:t>y B deben ser cercanos en tiempo y espacio.</a:t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r>
              <a:rPr lang="es-CO" dirty="0"/>
              <a:t/>
            </a:r>
            <a:br>
              <a:rPr lang="es-CO" dirty="0"/>
            </a:b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27399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Escenario 2: Trabajo Práctico</a:t>
            </a:r>
            <a:r>
              <a:rPr lang="es-ES" dirty="0"/>
              <a:t/>
            </a:r>
            <a:br>
              <a:rPr lang="es-ES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sz="4000" b="1" dirty="0" smtClean="0"/>
          </a:p>
          <a:p>
            <a:pPr marL="0" indent="0">
              <a:buNone/>
            </a:pPr>
            <a:r>
              <a:rPr lang="es-ES" sz="4000" b="1" dirty="0" smtClean="0"/>
              <a:t>Definición:</a:t>
            </a:r>
            <a:endParaRPr lang="es-CO" sz="4000" b="1" dirty="0" smtClean="0"/>
          </a:p>
          <a:p>
            <a:pPr marL="0" indent="0">
              <a:buNone/>
            </a:pPr>
            <a:r>
              <a:rPr lang="es-CO" sz="4000" dirty="0" smtClean="0"/>
              <a:t>Averiguar </a:t>
            </a:r>
            <a:r>
              <a:rPr lang="es-CO" sz="4000" dirty="0"/>
              <a:t>si unos determinados factores influyen en una variable de </a:t>
            </a:r>
            <a:r>
              <a:rPr lang="es-CO" sz="4000" dirty="0" smtClean="0"/>
              <a:t>interés.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008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264</TotalTime>
  <Words>647</Words>
  <Application>Microsoft Office PowerPoint</Application>
  <PresentationFormat>Presentación en pantalla (4:3)</PresentationFormat>
  <Paragraphs>108</Paragraphs>
  <Slides>22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6" baseType="lpstr">
      <vt:lpstr>Calibri</vt:lpstr>
      <vt:lpstr>Verdana</vt:lpstr>
      <vt:lpstr>Wingdings 2</vt:lpstr>
      <vt:lpstr>Aspecto</vt:lpstr>
      <vt:lpstr>Diseño de Experimentos en Trabajo de Grado</vt:lpstr>
      <vt:lpstr>Presentación de PowerPoint</vt:lpstr>
      <vt:lpstr>Presentación de PowerPoint</vt:lpstr>
      <vt:lpstr>ESCENARIOS POSIBLES EN TRABAJO DE GRADO: </vt:lpstr>
      <vt:lpstr>ESCENARIOS POSIBLES EN TRABAJO DE GRADO: </vt:lpstr>
      <vt:lpstr>Escenario 1: Trabajo Teórico </vt:lpstr>
      <vt:lpstr>Escenario 2: Trabajo Práctico </vt:lpstr>
      <vt:lpstr>Principio de Causalidad </vt:lpstr>
      <vt:lpstr>Escenario 2: Trabajo Práctico </vt:lpstr>
      <vt:lpstr>Metodología </vt:lpstr>
      <vt:lpstr>Metodología  </vt:lpstr>
      <vt:lpstr>Metodología </vt:lpstr>
      <vt:lpstr>Escenario 2: Trabajo Práctico </vt:lpstr>
      <vt:lpstr>No Olvidar: </vt:lpstr>
      <vt:lpstr>No Olvidar: </vt:lpstr>
      <vt:lpstr>No Olvidar: </vt:lpstr>
      <vt:lpstr>No Olvidar: </vt:lpstr>
      <vt:lpstr>  “Correlación no implica causalidad”</vt:lpstr>
      <vt:lpstr>Presentación de PowerPoint</vt:lpstr>
      <vt:lpstr>  “Correlación no implica causalidad”</vt:lpstr>
      <vt:lpstr> “Correlación no implica causalidad”</vt:lpstr>
      <vt:lpstr>¡Gracias por su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</dc:creator>
  <cp:lastModifiedBy>Usuario</cp:lastModifiedBy>
  <cp:revision>61</cp:revision>
  <dcterms:created xsi:type="dcterms:W3CDTF">2013-02-25T02:54:33Z</dcterms:created>
  <dcterms:modified xsi:type="dcterms:W3CDTF">2017-08-28T20:30:35Z</dcterms:modified>
</cp:coreProperties>
</file>